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7"/>
  </p:notesMasterIdLst>
  <p:sldIdLst>
    <p:sldId id="256" r:id="rId2"/>
    <p:sldId id="267" r:id="rId3"/>
    <p:sldId id="269" r:id="rId4"/>
    <p:sldId id="270" r:id="rId5"/>
    <p:sldId id="271" r:id="rId6"/>
    <p:sldId id="272" r:id="rId7"/>
    <p:sldId id="274" r:id="rId8"/>
    <p:sldId id="273" r:id="rId9"/>
    <p:sldId id="275" r:id="rId10"/>
    <p:sldId id="276" r:id="rId11"/>
    <p:sldId id="277" r:id="rId12"/>
    <p:sldId id="278" r:id="rId13"/>
    <p:sldId id="279" r:id="rId14"/>
    <p:sldId id="280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12C60-FED6-48B1-A0C0-4DB78A403AF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EFEF1-5250-43EF-B84D-C4AD90A0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3A45-5D89-4562-A353-B8DBF3E8AAA6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59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224A3-D82B-4618-86C3-7F09ABCCF5CE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0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B8B67-3BAB-4A0D-938A-409533024702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1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686FB-40DC-4FD9-A400-183DE9302EDE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7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1A234-47D7-4874-8749-743B61598CB8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13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818C-4346-489B-B505-7F1916538768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1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935D-7884-42D0-ACCE-16781DCAD8F1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5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4DD3B-F14C-4235-A0EA-4E4CE483CB30}" type="datetime1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6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F8C5-DA6D-4BB4-9FE4-E39B3847EFF3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Beginning C++ Programming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5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564DC4B-299B-4E18-8A2C-2F1F7AB50016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Beginning C++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07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09C1-0F97-4C13-B24E-C519FB3A7FE6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1000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7CA09C1-0F97-4C13-B24E-C519FB3A7FE6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Beginning C++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555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ites.google.com/site/proffriedmancplusplus/pdf-files/usingMSVisualStudio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10910" y="1735153"/>
            <a:ext cx="6050100" cy="1204306"/>
          </a:xfrm>
        </p:spPr>
        <p:txBody>
          <a:bodyPr/>
          <a:lstStyle/>
          <a:p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Beginning C++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 Lecture for the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c++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0216" y="5029200"/>
            <a:ext cx="6629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Each slide has its own narration in an audio file. 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For the explanation of any slide, click on the audio icon to start the narration.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The Professor‘s C++ Course by Linda W. Friedman is licensed under a 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Creative Commons Attribution-</a:t>
            </a:r>
            <a:r>
              <a:rPr lang="en-US" sz="1200" dirty="0" err="1">
                <a:solidFill>
                  <a:schemeClr val="bg1"/>
                </a:solidFill>
              </a:rPr>
              <a:t>NonCommercial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r>
              <a:rPr lang="en-US" sz="1200" dirty="0" err="1">
                <a:solidFill>
                  <a:schemeClr val="bg1"/>
                </a:solidFill>
              </a:rPr>
              <a:t>ShareAlike</a:t>
            </a:r>
            <a:r>
              <a:rPr lang="en-US" sz="1200" dirty="0">
                <a:solidFill>
                  <a:schemeClr val="bg1"/>
                </a:solidFill>
              </a:rPr>
              <a:t> 3.0 </a:t>
            </a:r>
            <a:r>
              <a:rPr lang="en-US" sz="1200" dirty="0" err="1">
                <a:solidFill>
                  <a:schemeClr val="bg1"/>
                </a:solidFill>
              </a:rPr>
              <a:t>Unported</a:t>
            </a:r>
            <a:r>
              <a:rPr lang="en-US" sz="1200" dirty="0">
                <a:solidFill>
                  <a:schemeClr val="bg1"/>
                </a:solidFill>
              </a:rPr>
              <a:t> License.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291071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26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parts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;      statement terminator</a:t>
            </a:r>
          </a:p>
          <a:p>
            <a:endParaRPr lang="en-US" dirty="0"/>
          </a:p>
          <a:p>
            <a:pPr lvl="1"/>
            <a:r>
              <a:rPr lang="en-US" dirty="0"/>
              <a:t>Every C++ statement must end with a semicolon.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&lt;&lt;   stream insertion operator</a:t>
            </a:r>
          </a:p>
          <a:p>
            <a:endParaRPr lang="en-US" dirty="0"/>
          </a:p>
          <a:p>
            <a:pPr lvl="1"/>
            <a:r>
              <a:rPr lang="en-US" dirty="0"/>
              <a:t>Expression to the right of the operator is inserted (sent) to the </a:t>
            </a:r>
            <a:r>
              <a:rPr lang="en-US" dirty="0" err="1"/>
              <a:t>cout</a:t>
            </a:r>
            <a:r>
              <a:rPr lang="en-US" dirty="0"/>
              <a:t> object (the display screen or console window).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10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25908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573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parts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\n    newline escape sequence </a:t>
            </a:r>
          </a:p>
          <a:p>
            <a:pPr lvl="1"/>
            <a:r>
              <a:rPr lang="en-US" dirty="0"/>
              <a:t>The backslash is an escape character.  The character following it takes on a different meaning, e.g.:   	</a:t>
            </a:r>
          </a:p>
          <a:p>
            <a:pPr marL="694944" lvl="4" indent="0">
              <a:buNone/>
            </a:pPr>
            <a:r>
              <a:rPr lang="en-US" dirty="0"/>
              <a:t>\t - tab	</a:t>
            </a:r>
          </a:p>
          <a:p>
            <a:pPr marL="694944" lvl="4" indent="0">
              <a:buNone/>
            </a:pPr>
            <a:r>
              <a:rPr lang="en-US" dirty="0"/>
              <a:t>\a - alert; ring bell	</a:t>
            </a:r>
          </a:p>
          <a:p>
            <a:pPr marL="694944" lvl="4" indent="0">
              <a:buNone/>
            </a:pPr>
            <a:r>
              <a:rPr lang="en-US" dirty="0"/>
              <a:t>\\ - prints a backslash	</a:t>
            </a:r>
          </a:p>
          <a:p>
            <a:pPr marL="694944" lvl="4" indent="0">
              <a:buNone/>
            </a:pPr>
            <a:r>
              <a:rPr lang="en-US" dirty="0"/>
              <a:t>\” - prints a double quotation mark</a:t>
            </a:r>
          </a:p>
          <a:p>
            <a:pPr lvl="1"/>
            <a:endParaRPr lang="en-US" dirty="0"/>
          </a:p>
          <a:p>
            <a:r>
              <a:rPr lang="en-US" dirty="0"/>
              <a:t>return - exits from the function</a:t>
            </a:r>
          </a:p>
          <a:p>
            <a:pPr lvl="1"/>
            <a:r>
              <a:rPr lang="en-US" dirty="0"/>
              <a:t>In this case control over execution is transferred back to the operating system.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2004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482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C++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/>
            <a:r>
              <a:rPr lang="en-US" dirty="0"/>
              <a:t>The best approach in learning programming for the first time is to treat it like a game.  And, as anyone knows, when you learn a game don't try to understand it just yet – simply learn the "rules of the game" at first.  When you have a few simple programs under your belt, you will be able to understand a bit about why the code is the way it is.</a:t>
            </a:r>
          </a:p>
          <a:p>
            <a:pPr marL="0" indent="0"/>
            <a:endParaRPr lang="en-US" dirty="0"/>
          </a:p>
          <a:p>
            <a:pPr lvl="1"/>
            <a:r>
              <a:rPr lang="en-US" dirty="0"/>
              <a:t>This program here produces the output on the next slide</a:t>
            </a:r>
          </a:p>
          <a:p>
            <a:pPr marL="0" lvl="1" indent="0">
              <a:buNone/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//mean1.cpp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This program calculates the mean of three numbers.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&gt;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2004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	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//need this to drop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::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main()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{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"First Arithmetic Program by Big Bird.\n\n";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(12+5+10)/3;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return 0;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} //end main</a:t>
            </a: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01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C++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9164" indent="0"/>
            <a:r>
              <a:rPr lang="en-US" dirty="0"/>
              <a:t>This program here produces the output below.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//mean1.cpp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// This program calculates the mean of three numbers.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 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&gt;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2004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;	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//need this to drop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::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main()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{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"First Arithmetic Program by Big Bird.\n\n";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dirty="0">
                <a:latin typeface="Courier New"/>
                <a:ea typeface="Times New Roman"/>
                <a:cs typeface="Times New Roman"/>
              </a:rPr>
              <a:t> &lt;&lt; (12+5+10)/3;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   	return 0;</a:t>
            </a:r>
            <a:endParaRPr lang="en-US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  <a:cs typeface="Times New Roman"/>
              </a:rPr>
              <a:t>} //end main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/>
              <a:ea typeface="Times New Roman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4868969"/>
            <a:ext cx="3792537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052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C++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69164" indent="0"/>
            <a:r>
              <a:rPr lang="en-US" dirty="0"/>
              <a:t>So we know how to do simple arithmetic with C++. (Woo </a:t>
            </a:r>
            <a:r>
              <a:rPr lang="en-US" dirty="0" err="1"/>
              <a:t>hoo</a:t>
            </a:r>
            <a:r>
              <a:rPr lang="en-US" dirty="0"/>
              <a:t>!!)</a:t>
            </a:r>
          </a:p>
          <a:p>
            <a:pPr marL="169164" indent="0"/>
            <a:r>
              <a:rPr lang="en-US" dirty="0">
                <a:latin typeface="Courier New"/>
                <a:ea typeface="Times New Roman"/>
                <a:cs typeface="Times New Roman"/>
              </a:rPr>
              <a:t>In the next lecture we will learn to use variables to store our data.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13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76400"/>
            <a:ext cx="7520940" cy="3004077"/>
          </a:xfrm>
        </p:spPr>
        <p:txBody>
          <a:bodyPr numCol="2">
            <a:normAutofit/>
          </a:bodyPr>
          <a:lstStyle/>
          <a:p>
            <a:pPr lvl="1"/>
            <a:r>
              <a:rPr lang="en-US" dirty="0"/>
              <a:t>arithmetic operator </a:t>
            </a:r>
            <a:endParaRPr lang="en-US" sz="1400" dirty="0"/>
          </a:p>
          <a:p>
            <a:pPr lvl="1"/>
            <a:r>
              <a:rPr lang="en-US" dirty="0"/>
              <a:t>assignment operator</a:t>
            </a:r>
            <a:endParaRPr lang="en-US" sz="1400" dirty="0"/>
          </a:p>
          <a:p>
            <a:pPr lvl="1"/>
            <a:r>
              <a:rPr lang="en-US" dirty="0"/>
              <a:t>comment</a:t>
            </a:r>
            <a:endParaRPr lang="en-US" sz="1400" dirty="0"/>
          </a:p>
          <a:p>
            <a:pPr lvl="1"/>
            <a:r>
              <a:rPr lang="en-US" dirty="0"/>
              <a:t>compiler</a:t>
            </a:r>
            <a:endParaRPr lang="en-US" sz="1400" dirty="0"/>
          </a:p>
          <a:p>
            <a:pPr lvl="1"/>
            <a:r>
              <a:rPr lang="en-US" dirty="0"/>
              <a:t>function header</a:t>
            </a:r>
            <a:endParaRPr lang="en-US" sz="1400" dirty="0"/>
          </a:p>
          <a:p>
            <a:pPr lvl="1"/>
            <a:r>
              <a:rPr lang="en-US" dirty="0"/>
              <a:t>ide</a:t>
            </a:r>
            <a:endParaRPr lang="en-US" sz="1400" dirty="0"/>
          </a:p>
          <a:p>
            <a:pPr lvl="1"/>
            <a:r>
              <a:rPr lang="en-US" dirty="0"/>
              <a:t>link, load, execute</a:t>
            </a:r>
            <a:endParaRPr lang="en-US" sz="1400" dirty="0"/>
          </a:p>
          <a:p>
            <a:pPr lvl="1"/>
            <a:r>
              <a:rPr lang="en-US" dirty="0"/>
              <a:t>logical operator</a:t>
            </a:r>
            <a:endParaRPr lang="en-US" sz="1400" dirty="0"/>
          </a:p>
          <a:p>
            <a:pPr lvl="1"/>
            <a:r>
              <a:rPr lang="en-US" dirty="0"/>
              <a:t>main function</a:t>
            </a:r>
            <a:endParaRPr lang="en-US" sz="1400" dirty="0"/>
          </a:p>
          <a:p>
            <a:pPr lvl="1"/>
            <a:r>
              <a:rPr lang="en-US" dirty="0"/>
              <a:t>object program</a:t>
            </a:r>
            <a:endParaRPr lang="en-US" sz="1400" dirty="0"/>
          </a:p>
          <a:p>
            <a:pPr lvl="1"/>
            <a:r>
              <a:rPr lang="en-US" dirty="0"/>
              <a:t>preprocessor</a:t>
            </a:r>
            <a:endParaRPr lang="en-US" sz="1400" dirty="0"/>
          </a:p>
          <a:p>
            <a:pPr lvl="1"/>
            <a:r>
              <a:rPr lang="en-US" dirty="0"/>
              <a:t>relational operator</a:t>
            </a:r>
            <a:endParaRPr lang="en-US" sz="1400" dirty="0"/>
          </a:p>
          <a:p>
            <a:pPr lvl="1"/>
            <a:r>
              <a:rPr lang="en-US" dirty="0"/>
              <a:t>return statement</a:t>
            </a:r>
            <a:endParaRPr lang="en-US" sz="1400" dirty="0"/>
          </a:p>
          <a:p>
            <a:pPr lvl="1"/>
            <a:r>
              <a:rPr lang="en-US" dirty="0"/>
              <a:t>source program</a:t>
            </a:r>
            <a:endParaRPr lang="en-US" sz="1400" dirty="0"/>
          </a:p>
          <a:p>
            <a:pPr lvl="1"/>
            <a:r>
              <a:rPr lang="en-US" dirty="0"/>
              <a:t>stream insertion operator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30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did we learn in this lecture? Plenty.</a:t>
            </a:r>
          </a:p>
        </p:txBody>
      </p:sp>
    </p:spTree>
    <p:extLst>
      <p:ext uri="{BB962C8B-B14F-4D97-AF65-F5344CB8AC3E}">
        <p14:creationId xmlns:p14="http://schemas.microsoft.com/office/powerpoint/2010/main" val="75816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175" indent="0"/>
            <a:r>
              <a:rPr lang="en-US" dirty="0"/>
              <a:t> A </a:t>
            </a:r>
            <a:r>
              <a:rPr lang="en-US" i="1" dirty="0"/>
              <a:t>program</a:t>
            </a:r>
            <a:r>
              <a:rPr lang="en-US" dirty="0"/>
              <a:t> is a set of instructions in proper sequence, that causes a computer to perform a particular task.  </a:t>
            </a:r>
          </a:p>
          <a:p>
            <a:pPr marL="3175" indent="0"/>
            <a:endParaRPr lang="en-US" dirty="0"/>
          </a:p>
          <a:p>
            <a:pPr marL="3175" indent="0"/>
            <a:r>
              <a:rPr lang="en-US" dirty="0"/>
              <a:t> When learning to program in any programming language, it’s best just to learn the “rules of the game.”</a:t>
            </a:r>
          </a:p>
          <a:p>
            <a:pPr marL="3175" indent="0"/>
            <a:endParaRPr lang="en-US" dirty="0"/>
          </a:p>
          <a:p>
            <a:pPr marL="3175" indent="0"/>
            <a:r>
              <a:rPr lang="en-US" dirty="0"/>
              <a:t>Modern programs are </a:t>
            </a:r>
            <a:r>
              <a:rPr lang="en-US" i="1" dirty="0"/>
              <a:t>projects</a:t>
            </a:r>
            <a:r>
              <a:rPr lang="en-US" dirty="0"/>
              <a:t> composed of many of individual program modules that have to be linked together in order to be run.  In fact most developer systems have their own </a:t>
            </a:r>
            <a:r>
              <a:rPr lang="en-US" i="1" dirty="0"/>
              <a:t>integrated development environment</a:t>
            </a:r>
            <a:r>
              <a:rPr lang="en-US" dirty="0"/>
              <a:t> (ide) and programs are developed in phases within the ide.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00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Program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/>
              <a:t>…in the C++ programming environment</a:t>
            </a:r>
          </a:p>
          <a:p>
            <a:pPr marL="0" indent="0"/>
            <a:endParaRPr lang="en-US" dirty="0"/>
          </a:p>
          <a:p>
            <a:pPr marL="228600" lvl="1" indent="-228600"/>
            <a:r>
              <a:rPr lang="en-US" dirty="0"/>
              <a:t>Edit – in the text editor. Save with .</a:t>
            </a:r>
            <a:r>
              <a:rPr lang="en-US" dirty="0" err="1"/>
              <a:t>cpp</a:t>
            </a:r>
            <a:r>
              <a:rPr lang="en-US" dirty="0"/>
              <a:t> extension</a:t>
            </a:r>
          </a:p>
          <a:p>
            <a:pPr marL="228600" lvl="1" indent="-228600"/>
            <a:r>
              <a:rPr lang="en-US" dirty="0"/>
              <a:t>Preprocess - e.g., text replacement, including other files from the library with the file to be compiled</a:t>
            </a:r>
          </a:p>
          <a:p>
            <a:pPr marL="228600" lvl="1" indent="-228600"/>
            <a:r>
              <a:rPr lang="en-US" dirty="0"/>
              <a:t>Compile - to object code</a:t>
            </a:r>
          </a:p>
          <a:p>
            <a:pPr marL="228600" lvl="1" indent="-228600"/>
            <a:r>
              <a:rPr lang="en-US" dirty="0"/>
              <a:t>Link - links the object code with the code for the standard library functions referred to in the program.  This produces an </a:t>
            </a:r>
            <a:r>
              <a:rPr lang="en-US" i="1" dirty="0"/>
              <a:t>executable image</a:t>
            </a:r>
            <a:r>
              <a:rPr lang="en-US" dirty="0"/>
              <a:t> (with no missing pieces). During Build process</a:t>
            </a:r>
          </a:p>
          <a:p>
            <a:pPr marL="228600" lvl="1" indent="-228600"/>
            <a:r>
              <a:rPr lang="en-US" dirty="0"/>
              <a:t>Load - program is placed in memory</a:t>
            </a:r>
          </a:p>
          <a:p>
            <a:pPr marL="228600" lvl="1" indent="-228600"/>
            <a:r>
              <a:rPr lang="en-US" dirty="0"/>
              <a:t>Execute - one instruction at a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8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04632"/>
              </p:ext>
            </p:extLst>
          </p:nvPr>
        </p:nvGraphicFramePr>
        <p:xfrm>
          <a:off x="990600" y="1772920"/>
          <a:ext cx="7010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Every programming language has facilities to: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 C++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Read data from some input device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cin</a:t>
                      </a:r>
                      <a:r>
                        <a:rPr lang="en-US" dirty="0"/>
                        <a:t> &gt;&gt;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Write output information onto an output device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cout</a:t>
                      </a:r>
                      <a:r>
                        <a:rPr lang="en-US" dirty="0"/>
                        <a:t> &lt;&lt;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Perform arithmetic operations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+  -  *  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Perform relational operations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&lt;  ==  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Perform logical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!  &amp;&amp;  ||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Branch to a non-sequential instruction (w/</a:t>
                      </a:r>
                      <a:r>
                        <a:rPr lang="en-US" dirty="0" err="1"/>
                        <a:t>wo</a:t>
                      </a:r>
                      <a:r>
                        <a:rPr lang="en-US" dirty="0"/>
                        <a:t> structure)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Store (and retrieve) data values to (and from) memory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840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simple C++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You will need a C++ compiler to do the work required for this course.  Any C++ compiler will do – e.g.,  MS Visual C++, </a:t>
            </a:r>
            <a:r>
              <a:rPr lang="en-US" dirty="0" err="1"/>
              <a:t>Xcode</a:t>
            </a:r>
            <a:r>
              <a:rPr lang="en-US" dirty="0"/>
              <a:t> for Mac, etc.</a:t>
            </a:r>
          </a:p>
          <a:p>
            <a:pPr marL="0" indent="0"/>
            <a:endParaRPr lang="en-US" dirty="0"/>
          </a:p>
          <a:p>
            <a:pPr marL="169164" indent="-169164"/>
            <a:r>
              <a:rPr lang="en-US" dirty="0"/>
              <a:t>We will use Microsoft Visual C++.  To get used to working with the software, follow the step-by-step guide at </a:t>
            </a:r>
          </a:p>
          <a:p>
            <a:pPr marL="457200" lvl="3" indent="-169164"/>
            <a:r>
              <a:rPr lang="en-US" dirty="0">
                <a:hlinkClick r:id="rId2"/>
              </a:rPr>
              <a:t>http://sites.google.com/site/proffriedmancplusplus/pdf-files/usingMSVisualStudio.pdf</a:t>
            </a:r>
            <a:endParaRPr lang="en-US" dirty="0"/>
          </a:p>
          <a:p>
            <a:pPr marL="169164" indent="-169164"/>
            <a:r>
              <a:rPr lang="en-US" dirty="0"/>
              <a:t>Do this now and then return to continue with the rest of this lecture.  </a:t>
            </a:r>
          </a:p>
          <a:p>
            <a:pPr marL="169164" indent="-169164"/>
            <a:endParaRPr lang="en-US" dirty="0"/>
          </a:p>
          <a:p>
            <a:pPr marL="169164" indent="-169164"/>
            <a:r>
              <a:rPr lang="en-US" dirty="0"/>
              <a:t>The test program you used in this guide is explained in the following slides.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29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parts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program you just ran in your ide:</a:t>
            </a:r>
          </a:p>
          <a:p>
            <a:endParaRPr lang="en-US" sz="1600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ourier New"/>
                <a:ea typeface="Times New Roman"/>
                <a:cs typeface="Times New Roman"/>
              </a:rPr>
              <a:t>// hello.cpp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ourier New"/>
                <a:ea typeface="Times New Roman"/>
                <a:cs typeface="Times New Roman"/>
              </a:rPr>
              <a:t>// A First Program in C++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6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6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sz="16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6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ourier New"/>
                <a:ea typeface="Times New Roman"/>
                <a:cs typeface="Times New Roman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600" dirty="0">
                <a:latin typeface="Courier New"/>
                <a:ea typeface="Times New Roman"/>
                <a:cs typeface="Times New Roman"/>
              </a:rPr>
              <a:t> main()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ourier New"/>
                <a:ea typeface="Times New Roman"/>
                <a:cs typeface="Times New Roman"/>
              </a:rPr>
              <a:t>{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16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6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600" dirty="0">
                <a:latin typeface="Courier New"/>
                <a:ea typeface="Times New Roman"/>
                <a:cs typeface="Times New Roman"/>
              </a:rPr>
              <a:t> &lt;&lt; "Hello. My name is Big Bird.\n";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US" sz="1600" dirty="0">
                <a:latin typeface="Courier New"/>
                <a:ea typeface="Times New Roman"/>
                <a:cs typeface="Times New Roman"/>
              </a:rPr>
              <a:t>   	return 0;	//indicates that the program ended successfully</a:t>
            </a:r>
            <a:endParaRPr lang="en-US" sz="16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Courier New"/>
                <a:ea typeface="Times New Roman"/>
                <a:cs typeface="Times New Roman"/>
              </a:rPr>
              <a:t>}</a:t>
            </a:r>
            <a:endParaRPr lang="en-US" sz="16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8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parts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- a type of program documentation</a:t>
            </a:r>
          </a:p>
          <a:p>
            <a:r>
              <a:rPr lang="en-US" dirty="0"/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 </a:t>
            </a:r>
            <a:r>
              <a:rPr lang="en-US" dirty="0">
                <a:latin typeface="Courier New"/>
                <a:ea typeface="Times New Roman"/>
              </a:rPr>
              <a:t>// indicates that the remainder of the line is a comment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</a:rPr>
              <a:t>/* comments can also look like this */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Times New Roman"/>
              </a:rPr>
              <a:t> 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71450" algn="l"/>
                <a:tab pos="685800" algn="l"/>
              </a:tabLst>
            </a:pPr>
            <a:r>
              <a:rPr lang="en-US" dirty="0">
                <a:latin typeface="Courier New"/>
                <a:ea typeface="Times New Roman"/>
              </a:rPr>
              <a:t>/* 	also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71450" algn="l"/>
                <a:tab pos="685800" algn="l"/>
              </a:tabLst>
            </a:pPr>
            <a:r>
              <a:rPr lang="en-US" dirty="0">
                <a:latin typeface="Courier New"/>
                <a:ea typeface="Times New Roman"/>
              </a:rPr>
              <a:t>	like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171450" algn="l"/>
                <a:tab pos="685800" algn="l"/>
              </a:tabLst>
            </a:pPr>
            <a:r>
              <a:rPr lang="en-US" dirty="0">
                <a:latin typeface="Courier New"/>
                <a:ea typeface="Times New Roman"/>
              </a:rPr>
              <a:t>	this</a:t>
            </a:r>
            <a:endParaRPr lang="en-US" sz="1400" dirty="0">
              <a:latin typeface="Times New Roman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8600" algn="l"/>
                <a:tab pos="400050" algn="l"/>
              </a:tabLst>
            </a:pPr>
            <a:r>
              <a:rPr lang="en-US" dirty="0">
                <a:latin typeface="Courier New"/>
                <a:ea typeface="Times New Roman"/>
              </a:rPr>
              <a:t>		*/</a:t>
            </a:r>
            <a:endParaRPr lang="en-US" sz="1400" dirty="0">
              <a:latin typeface="Times New Roman"/>
              <a:ea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90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parts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0"/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 - a preprocessor directive</a:t>
            </a:r>
          </a:p>
          <a:p>
            <a:pPr marL="3175" indent="0"/>
            <a:r>
              <a:rPr lang="en-US" dirty="0"/>
              <a:t> </a:t>
            </a:r>
          </a:p>
          <a:p>
            <a:pPr marL="3175" indent="0"/>
            <a:r>
              <a:rPr lang="en-US" dirty="0"/>
              <a:t>Tells the pre-processor to include in the program the contents of the I/O stream header file called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iostream.h</a:t>
            </a:r>
            <a:r>
              <a:rPr lang="en-US" dirty="0"/>
              <a:t> .  This allows us to use standard stream input and output objects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 (displays to the screen).</a:t>
            </a:r>
          </a:p>
          <a:p>
            <a:pPr marL="3175" indent="0"/>
            <a:r>
              <a:rPr lang="en-US" dirty="0"/>
              <a:t> </a:t>
            </a:r>
          </a:p>
          <a:p>
            <a:pPr marL="3175" indent="0"/>
            <a:r>
              <a:rPr lang="en-US" dirty="0"/>
              <a:t>As you can see, we need to also code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/>
              <a:t>statement.  For now, let’s just say that this is so that we don’t have to use ugly prefixes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, like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/>
              <a:t>.</a:t>
            </a:r>
          </a:p>
          <a:p>
            <a:pPr marL="3175" indent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8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parts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main( ) </a:t>
            </a:r>
            <a:r>
              <a:rPr lang="en-US" dirty="0"/>
              <a:t>-  main function header</a:t>
            </a:r>
          </a:p>
          <a:p>
            <a:r>
              <a:rPr lang="en-US" dirty="0"/>
              <a:t>Every C++ program has at least one function, called main.  And there is ONLY ONE main.  Program execution begins with the first statement in main.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{ brackets to denote the body of the function }</a:t>
            </a:r>
          </a:p>
          <a:p>
            <a:r>
              <a:rPr lang="en-US" dirty="0"/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Beginning C++ Programming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2667000"/>
            <a:ext cx="693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29018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</TotalTime>
  <Words>1231</Words>
  <Application>Microsoft Office PowerPoint</Application>
  <PresentationFormat>On-screen Show (4:3)</PresentationFormat>
  <Paragraphs>184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Calibri Light</vt:lpstr>
      <vt:lpstr>Courier New</vt:lpstr>
      <vt:lpstr>Times New Roman</vt:lpstr>
      <vt:lpstr>Retrospect</vt:lpstr>
      <vt:lpstr>Beginning C++ Programming</vt:lpstr>
      <vt:lpstr>Programming</vt:lpstr>
      <vt:lpstr>C++ Program Phases</vt:lpstr>
      <vt:lpstr>C++ Programming</vt:lpstr>
      <vt:lpstr>Running a simple C++ program</vt:lpstr>
      <vt:lpstr>Some parts of the program</vt:lpstr>
      <vt:lpstr>Some parts of the program</vt:lpstr>
      <vt:lpstr>Some parts of the program</vt:lpstr>
      <vt:lpstr>Some parts of the program</vt:lpstr>
      <vt:lpstr>Some parts of the program</vt:lpstr>
      <vt:lpstr>Some parts of the program</vt:lpstr>
      <vt:lpstr>A simple C++ program</vt:lpstr>
      <vt:lpstr>A simple C++ program</vt:lpstr>
      <vt:lpstr>A simple C++ program</vt:lpstr>
      <vt:lpstr>Review</vt:lpstr>
    </vt:vector>
  </TitlesOfParts>
  <Company>Baruch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Baruch College</dc:creator>
  <cp:lastModifiedBy>Kamran</cp:lastModifiedBy>
  <cp:revision>31</cp:revision>
  <dcterms:created xsi:type="dcterms:W3CDTF">2014-11-11T16:15:54Z</dcterms:created>
  <dcterms:modified xsi:type="dcterms:W3CDTF">2020-05-15T19:11:19Z</dcterms:modified>
</cp:coreProperties>
</file>